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5" r:id="rId3"/>
    <p:sldId id="258" r:id="rId4"/>
    <p:sldId id="282" r:id="rId5"/>
    <p:sldId id="284" r:id="rId6"/>
    <p:sldId id="280" r:id="rId7"/>
    <p:sldId id="260" r:id="rId8"/>
    <p:sldId id="263" r:id="rId9"/>
    <p:sldId id="264" r:id="rId10"/>
    <p:sldId id="265" r:id="rId11"/>
    <p:sldId id="266" r:id="rId12"/>
    <p:sldId id="261" r:id="rId13"/>
    <p:sldId id="289" r:id="rId14"/>
    <p:sldId id="259" r:id="rId15"/>
    <p:sldId id="268" r:id="rId16"/>
    <p:sldId id="27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6"/>
    <p:restoredTop sz="95548" autoAdjust="0"/>
  </p:normalViewPr>
  <p:slideViewPr>
    <p:cSldViewPr snapToGrid="0" snapToObjects="1">
      <p:cViewPr>
        <p:scale>
          <a:sx n="91" d="100"/>
          <a:sy n="91" d="100"/>
        </p:scale>
        <p:origin x="1544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04CDA-43F8-B24B-AB6B-D271A92D673A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B6A9B-94DF-B44F-89CB-94CC0DB4D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78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C227E-570C-B546-A18E-7224E705BDFF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DD804-9B2E-1545-AC66-944D60A7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0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5EA7-1178-9943-A2E3-FC9E477760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5EA7-1178-9943-A2E3-FC9E477760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5EA7-1178-9943-A2E3-FC9E477760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0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DD804-9B2E-1545-AC66-944D60A76A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3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pt-PT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pt-PT" smtClean="0"/>
              <a:t>Click to edit Master text styles</a:t>
            </a:r>
          </a:p>
          <a:p>
            <a:pPr lvl="1" eaLnBrk="1" latinLnBrk="0" hangingPunct="1"/>
            <a:r>
              <a:rPr lang="pt-PT" smtClean="0"/>
              <a:t>Second level</a:t>
            </a:r>
          </a:p>
          <a:p>
            <a:pPr lvl="2" eaLnBrk="1" latinLnBrk="0" hangingPunct="1"/>
            <a:r>
              <a:rPr lang="pt-PT" smtClean="0"/>
              <a:t>Third level</a:t>
            </a:r>
          </a:p>
          <a:p>
            <a:pPr lvl="3" eaLnBrk="1" latinLnBrk="0" hangingPunct="1"/>
            <a:r>
              <a:rPr lang="pt-PT" smtClean="0"/>
              <a:t>Fourth level</a:t>
            </a:r>
          </a:p>
          <a:p>
            <a:pPr lvl="4" eaLnBrk="1" latinLnBrk="0" hangingPunct="1"/>
            <a:r>
              <a:rPr lang="pt-PT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pt-PT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pt-PT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  <a:p>
            <a:pPr lvl="1" eaLnBrk="1" latinLnBrk="0" hangingPunct="1"/>
            <a:r>
              <a:rPr kumimoji="0" lang="pt-PT" smtClean="0"/>
              <a:t>Second level</a:t>
            </a:r>
          </a:p>
          <a:p>
            <a:pPr lvl="2" eaLnBrk="1" latinLnBrk="0" hangingPunct="1"/>
            <a:r>
              <a:rPr kumimoji="0" lang="pt-PT" smtClean="0"/>
              <a:t>Third level</a:t>
            </a:r>
          </a:p>
          <a:p>
            <a:pPr lvl="3" eaLnBrk="1" latinLnBrk="0" hangingPunct="1"/>
            <a:r>
              <a:rPr kumimoji="0" lang="pt-PT" smtClean="0"/>
              <a:t>Fourth level</a:t>
            </a:r>
          </a:p>
          <a:p>
            <a:pPr lvl="4" eaLnBrk="1" latinLnBrk="0" hangingPunct="1"/>
            <a:r>
              <a:rPr kumimoji="0" lang="pt-PT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ubmlst.org/perl/bigsdb/bigsdb.pl?page=profileInfo&amp;db=pubmlst_spneumoniae_seqdef&amp;scheme_id=1&amp;profile_id=156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309" y="5168900"/>
            <a:ext cx="8077200" cy="1930569"/>
          </a:xfrm>
        </p:spPr>
        <p:txBody>
          <a:bodyPr/>
          <a:lstStyle/>
          <a:p>
            <a:r>
              <a:rPr lang="en-US" dirty="0" smtClean="0"/>
              <a:t>João André Carriço, </a:t>
            </a:r>
          </a:p>
          <a:p>
            <a:r>
              <a:rPr lang="en-US" dirty="0" smtClean="0"/>
              <a:t>Microbiology Institute </a:t>
            </a:r>
            <a:r>
              <a:rPr lang="en-US" dirty="0"/>
              <a:t>a</a:t>
            </a:r>
            <a:r>
              <a:rPr lang="en-US" dirty="0" smtClean="0"/>
              <a:t>nd </a:t>
            </a:r>
            <a:r>
              <a:rPr lang="en-US" dirty="0" err="1" smtClean="0"/>
              <a:t>Instituto</a:t>
            </a:r>
            <a:r>
              <a:rPr lang="en-US" dirty="0" smtClean="0"/>
              <a:t> </a:t>
            </a:r>
            <a:r>
              <a:rPr lang="en-US" dirty="0"/>
              <a:t>de Medicina Molecular, </a:t>
            </a:r>
          </a:p>
          <a:p>
            <a:r>
              <a:rPr lang="en-US" dirty="0" smtClean="0"/>
              <a:t>Faculty of Medicine, University of Lisbon</a:t>
            </a:r>
          </a:p>
          <a:p>
            <a:r>
              <a:rPr lang="en-US" dirty="0" err="1" smtClean="0"/>
              <a:t>jcarrico@fm.ul.pt</a:t>
            </a:r>
            <a:r>
              <a:rPr lang="en-US" dirty="0" smtClean="0"/>
              <a:t>	twitter: @</a:t>
            </a:r>
            <a:r>
              <a:rPr lang="en-US" dirty="0" err="1" smtClean="0"/>
              <a:t>jacarrico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42999" y="1592588"/>
            <a:ext cx="6858000" cy="1790700"/>
          </a:xfrm>
          <a:prstGeom prst="rect">
            <a:avLst/>
          </a:prstGeom>
        </p:spPr>
        <p:txBody>
          <a:bodyPr vert="horz" lIns="91440" tIns="0" rIns="45720" bIns="0" rtlCol="0" anchor="t">
            <a:normAutofit fontScale="90000" lnSpcReduction="1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7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Whole genome MLST: theory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013075" y="85725"/>
            <a:ext cx="6038850" cy="1230313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013075" y="80963"/>
            <a:ext cx="6038850" cy="123031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87" y="173963"/>
            <a:ext cx="1148108" cy="89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iMMLisboa_logo_assinatu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6" b="2"/>
          <a:stretch>
            <a:fillRect/>
          </a:stretch>
        </p:blipFill>
        <p:spPr bwMode="auto">
          <a:xfrm>
            <a:off x="5600976" y="154644"/>
            <a:ext cx="1588812" cy="8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logo_horizontal_1_POSITIV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788" y="198438"/>
            <a:ext cx="1789112" cy="81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056" y="85725"/>
            <a:ext cx="671451" cy="11263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02241" y="3542874"/>
            <a:ext cx="4605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dirty="0"/>
              <a:t>Workshop: From Bacterial Genomics to Metagenomics </a:t>
            </a:r>
          </a:p>
          <a:p>
            <a:endParaRPr lang="en-US" altLang="x-none" dirty="0"/>
          </a:p>
          <a:p>
            <a:r>
              <a:rPr lang="en-US" altLang="x-none" dirty="0"/>
              <a:t>11-15  December 2017, University of Helsinki</a:t>
            </a:r>
          </a:p>
        </p:txBody>
      </p:sp>
    </p:spTree>
    <p:extLst>
      <p:ext uri="{BB962C8B-B14F-4D97-AF65-F5344CB8AC3E}">
        <p14:creationId xmlns:p14="http://schemas.microsoft.com/office/powerpoint/2010/main" val="127471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Genomes and Loci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3417" y="5417946"/>
            <a:ext cx="718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Core Genome+ Accessory Genome = </a:t>
            </a:r>
            <a:r>
              <a:rPr lang="en-US" b="1" dirty="0" err="1"/>
              <a:t>PanGenome</a:t>
            </a:r>
            <a:r>
              <a:rPr lang="en-US" b="1" dirty="0"/>
              <a:t> -&gt; </a:t>
            </a:r>
            <a:r>
              <a:rPr lang="en-US" b="1" dirty="0" err="1" smtClean="0"/>
              <a:t>wgMLST</a:t>
            </a:r>
            <a:r>
              <a:rPr lang="en-US" b="1" dirty="0" smtClean="0"/>
              <a:t> / </a:t>
            </a:r>
            <a:r>
              <a:rPr lang="en-US" b="1" dirty="0" err="1" smtClean="0"/>
              <a:t>pgMLST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24823" y="6046596"/>
            <a:ext cx="678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….But  what is a locus? How we define them and create a schema?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36923" y="1667494"/>
            <a:ext cx="6991643" cy="3439078"/>
            <a:chOff x="1726204" y="2147954"/>
            <a:chExt cx="5333723" cy="2715639"/>
          </a:xfrm>
        </p:grpSpPr>
        <p:sp>
          <p:nvSpPr>
            <p:cNvPr id="18" name="TextBox 17"/>
            <p:cNvSpPr txBox="1"/>
            <p:nvPr/>
          </p:nvSpPr>
          <p:spPr>
            <a:xfrm>
              <a:off x="1726204" y="2405904"/>
              <a:ext cx="72648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38332" y="2781910"/>
              <a:ext cx="73770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26204" y="3141521"/>
              <a:ext cx="72808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46949" y="3499856"/>
              <a:ext cx="7393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4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759077" y="3875862"/>
              <a:ext cx="73289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5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486874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485795" y="4235475"/>
              <a:ext cx="306170" cy="238145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908849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68508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398863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89249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661827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44722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268328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691937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746950" y="4235473"/>
              <a:ext cx="74090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6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481146" y="3873727"/>
              <a:ext cx="306170" cy="238145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903122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862780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393135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283522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838994" y="3873727"/>
              <a:ext cx="306170" cy="23814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262600" y="3873727"/>
              <a:ext cx="306170" cy="238145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686209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486874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485795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908849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68508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398863" y="3538711"/>
              <a:ext cx="306170" cy="238145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289249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661827" y="3538711"/>
              <a:ext cx="306170" cy="238145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844722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268328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91937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490777" y="3216193"/>
              <a:ext cx="306170" cy="238145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912752" y="321619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402766" y="3216193"/>
              <a:ext cx="306170" cy="23814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293152" y="3216193"/>
              <a:ext cx="306170" cy="23814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848625" y="321619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272231" y="3216193"/>
              <a:ext cx="306170" cy="23814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695840" y="321619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485049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907025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866683" y="2854445"/>
              <a:ext cx="306170" cy="238145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97038" y="2854445"/>
              <a:ext cx="306170" cy="23814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660002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842897" y="2854445"/>
              <a:ext cx="306170" cy="23814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266503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4690112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490777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912752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872411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402766" y="2519429"/>
              <a:ext cx="306170" cy="23814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293152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665730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848625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272231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695840" y="2519429"/>
              <a:ext cx="306170" cy="238145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1091" y="4563511"/>
              <a:ext cx="205344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Core Genome -&gt; </a:t>
              </a:r>
              <a:r>
                <a:rPr lang="en-US" sz="1350" b="1" dirty="0" err="1"/>
                <a:t>cgMLST</a:t>
              </a:r>
              <a:r>
                <a:rPr lang="en-US" sz="1350" b="1" dirty="0"/>
                <a:t>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483085" y="4563511"/>
              <a:ext cx="157684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Accessory genome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495077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L0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936788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L1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414714" y="2157007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L2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847373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L3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298138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L4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21744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L5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507488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L6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49604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L7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309431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L8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669663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6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eft-Right Arrow 38"/>
          <p:cNvSpPr/>
          <p:nvPr/>
        </p:nvSpPr>
        <p:spPr>
          <a:xfrm rot="5400000">
            <a:off x="3633788" y="3733800"/>
            <a:ext cx="1219200" cy="419100"/>
          </a:xfrm>
          <a:prstGeom prst="leftRightArrow">
            <a:avLst>
              <a:gd name="adj1" fmla="val 50000"/>
              <a:gd name="adj2" fmla="val 258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Loci in a Schema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348038" y="213360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21" name="Folded Corner 20"/>
          <p:cNvSpPr/>
          <p:nvPr/>
        </p:nvSpPr>
        <p:spPr>
          <a:xfrm>
            <a:off x="834887" y="2219325"/>
            <a:ext cx="1598409" cy="122872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75" smtClean="0"/>
              <a:t>GBK/ FASTA</a:t>
            </a:r>
            <a:endParaRPr lang="en-US" sz="1875" dirty="0"/>
          </a:p>
          <a:p>
            <a:pPr algn="ctr"/>
            <a:r>
              <a:rPr lang="en-US" sz="1875" dirty="0"/>
              <a:t>file </a:t>
            </a:r>
            <a:endParaRPr lang="en-US" sz="1875" dirty="0" smtClean="0"/>
          </a:p>
          <a:p>
            <a:pPr algn="ctr"/>
            <a:endParaRPr lang="en-US" sz="1875" dirty="0"/>
          </a:p>
        </p:txBody>
      </p:sp>
      <p:sp>
        <p:nvSpPr>
          <p:cNvPr id="22" name="Right Arrow 21"/>
          <p:cNvSpPr/>
          <p:nvPr/>
        </p:nvSpPr>
        <p:spPr>
          <a:xfrm>
            <a:off x="2571750" y="2428875"/>
            <a:ext cx="609600" cy="2857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3462338" y="224790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76638" y="236220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90938" y="247650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05238" y="259080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19538" y="270510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33838" y="281940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48038" y="4657725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2571750" y="4953000"/>
            <a:ext cx="609600" cy="2857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/>
        </p:nvSpPr>
        <p:spPr>
          <a:xfrm>
            <a:off x="3462338" y="4772025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576638" y="4886325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690938" y="5000625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05238" y="5114925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19538" y="5229225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033838" y="5343525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CDS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67050" y="3565684"/>
            <a:ext cx="230063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Black"/>
                <a:cs typeface="Arial Black"/>
              </a:rPr>
              <a:t>BLAST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338643" y="333375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CDS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338643" y="379095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CDS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5457825" y="3790950"/>
            <a:ext cx="609600" cy="2857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extBox 43"/>
          <p:cNvSpPr txBox="1"/>
          <p:nvPr/>
        </p:nvSpPr>
        <p:spPr>
          <a:xfrm>
            <a:off x="5643500" y="4518109"/>
            <a:ext cx="34942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Core genome: CDS common to all</a:t>
            </a:r>
          </a:p>
          <a:p>
            <a:r>
              <a:rPr lang="en-US" sz="1500" dirty="0"/>
              <a:t>Accessory genome: CDS present in some 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52943" y="344805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CDS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52943" y="390525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CDS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567243" y="356235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CDS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567243" y="4019550"/>
            <a:ext cx="1076325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CDS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06749" y="1865026"/>
            <a:ext cx="38170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Starting with completely assembled genomes</a:t>
            </a:r>
          </a:p>
          <a:p>
            <a:r>
              <a:rPr lang="en-US" sz="1500" dirty="0"/>
              <a:t>and annotated draft genomes 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75326" y="6405175"/>
            <a:ext cx="515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Prodigal</a:t>
            </a:r>
            <a:r>
              <a:rPr lang="en-US" sz="1200" dirty="0"/>
              <a:t> (Prokaryotic Dynamic Programming Gene finding Algorithm):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30939" y="5419978"/>
            <a:ext cx="1726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Other parameters:</a:t>
            </a:r>
          </a:p>
          <a:p>
            <a:r>
              <a:rPr lang="en-US" sz="1500" dirty="0"/>
              <a:t>Min locus size</a:t>
            </a:r>
          </a:p>
        </p:txBody>
      </p:sp>
      <p:sp>
        <p:nvSpPr>
          <p:cNvPr id="49" name="Folded Corner 48"/>
          <p:cNvSpPr/>
          <p:nvPr/>
        </p:nvSpPr>
        <p:spPr>
          <a:xfrm>
            <a:off x="816665" y="4286250"/>
            <a:ext cx="1598409" cy="122872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75" smtClean="0"/>
              <a:t>GBK/ FASTA</a:t>
            </a:r>
            <a:endParaRPr lang="en-US" sz="1875" dirty="0"/>
          </a:p>
          <a:p>
            <a:pPr algn="ctr"/>
            <a:r>
              <a:rPr lang="en-US" sz="1875" dirty="0"/>
              <a:t>file </a:t>
            </a:r>
            <a:endParaRPr lang="en-US" sz="1875" dirty="0" smtClean="0"/>
          </a:p>
          <a:p>
            <a:pPr algn="ctr"/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8521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96" y="301131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sz="3750" dirty="0"/>
              <a:t>Gene-by-gene approaches : Challenges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17068"/>
            <a:ext cx="8229600" cy="3469207"/>
          </a:xfrm>
        </p:spPr>
        <p:txBody>
          <a:bodyPr>
            <a:normAutofit/>
          </a:bodyPr>
          <a:lstStyle/>
          <a:p>
            <a:pPr marL="0" indent="0" defTabSz="685800">
              <a:buClrTx/>
              <a:buSzTx/>
              <a:buNone/>
              <a:defRPr/>
            </a:pPr>
            <a:r>
              <a:rPr lang="en-US" sz="2250" dirty="0"/>
              <a:t>Defining a schema: core vs accessory genome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 rotWithShape="1">
          <a:blip r:embed="rId3"/>
          <a:srcRect l="30878" t="5566" r="5050"/>
          <a:stretch/>
        </p:blipFill>
        <p:spPr>
          <a:xfrm>
            <a:off x="163996" y="2587064"/>
            <a:ext cx="3371946" cy="2795525"/>
          </a:xfrm>
          <a:prstGeom prst="rect">
            <a:avLst/>
          </a:prstGeom>
        </p:spPr>
      </p:pic>
      <p:sp>
        <p:nvSpPr>
          <p:cNvPr id="6" name="Retângulo 10"/>
          <p:cNvSpPr/>
          <p:nvPr/>
        </p:nvSpPr>
        <p:spPr>
          <a:xfrm>
            <a:off x="298655" y="5079306"/>
            <a:ext cx="40390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61 </a:t>
            </a:r>
            <a:r>
              <a:rPr lang="en-GB" sz="900" i="1" dirty="0"/>
              <a:t>Streptococcus </a:t>
            </a:r>
            <a:r>
              <a:rPr lang="en-GB" sz="900" i="1" dirty="0" err="1"/>
              <a:t>dysgalactiae</a:t>
            </a:r>
            <a:r>
              <a:rPr lang="en-GB" sz="900" i="1" dirty="0"/>
              <a:t> </a:t>
            </a:r>
            <a:r>
              <a:rPr lang="en-GB" sz="900" dirty="0"/>
              <a:t>subspecies </a:t>
            </a:r>
            <a:r>
              <a:rPr lang="en-GB" sz="900" i="1" dirty="0" err="1"/>
              <a:t>equisimilis</a:t>
            </a:r>
            <a:r>
              <a:rPr lang="en-GB" sz="900" i="1" dirty="0"/>
              <a:t> </a:t>
            </a:r>
            <a:r>
              <a:rPr lang="en-GB" sz="900" dirty="0"/>
              <a:t>isolates</a:t>
            </a:r>
          </a:p>
        </p:txBody>
      </p:sp>
      <p:sp>
        <p:nvSpPr>
          <p:cNvPr id="7" name="Retângulo 10"/>
          <p:cNvSpPr/>
          <p:nvPr/>
        </p:nvSpPr>
        <p:spPr>
          <a:xfrm>
            <a:off x="212520" y="2379315"/>
            <a:ext cx="29144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/>
              <a:t>Roary</a:t>
            </a:r>
            <a:r>
              <a:rPr lang="en-GB" sz="900" dirty="0"/>
              <a:t> presence and absence matrix  (10661 gene clusters)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8" y="5382589"/>
            <a:ext cx="1689544" cy="44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26606" y="2294379"/>
            <a:ext cx="54533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1500" dirty="0"/>
              <a:t>BLAST / CD-HIT approaches to define the set of identical loci : Always dependent on thresholds and existing CDS annotation. Same for allele calling.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5093" y="3210372"/>
            <a:ext cx="1464347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CDS s1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85093" y="3618372"/>
            <a:ext cx="1464347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CDS s2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85093" y="4024797"/>
            <a:ext cx="1464347" cy="285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CDS s3</a:t>
            </a:r>
          </a:p>
        </p:txBody>
      </p:sp>
      <p:sp>
        <p:nvSpPr>
          <p:cNvPr id="13" name="Curved Left Arrow 12"/>
          <p:cNvSpPr/>
          <p:nvPr/>
        </p:nvSpPr>
        <p:spPr>
          <a:xfrm>
            <a:off x="7080286" y="3278622"/>
            <a:ext cx="257175" cy="533400"/>
          </a:xfrm>
          <a:prstGeom prst="curved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04136" y="3357623"/>
            <a:ext cx="5020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80%</a:t>
            </a:r>
          </a:p>
        </p:txBody>
      </p:sp>
      <p:sp>
        <p:nvSpPr>
          <p:cNvPr id="15" name="Curved Left Arrow 14"/>
          <p:cNvSpPr/>
          <p:nvPr/>
        </p:nvSpPr>
        <p:spPr>
          <a:xfrm>
            <a:off x="7061236" y="3758097"/>
            <a:ext cx="257175" cy="533400"/>
          </a:xfrm>
          <a:prstGeom prst="curved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85086" y="3837098"/>
            <a:ext cx="5020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80%</a:t>
            </a:r>
          </a:p>
        </p:txBody>
      </p:sp>
      <p:sp>
        <p:nvSpPr>
          <p:cNvPr id="17" name="Curved Left Arrow 16"/>
          <p:cNvSpPr/>
          <p:nvPr/>
        </p:nvSpPr>
        <p:spPr>
          <a:xfrm flipH="1">
            <a:off x="5114925" y="3351672"/>
            <a:ext cx="370168" cy="860400"/>
          </a:xfrm>
          <a:prstGeom prst="curved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4572000" y="3642572"/>
            <a:ext cx="5036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60%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6589" y="4379167"/>
            <a:ext cx="4631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1500" dirty="0"/>
              <a:t>Need for paralogous genes to be correctly identified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500" dirty="0"/>
              <a:t>How to handle and analyze constantly growing DBs?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86589" y="5070820"/>
            <a:ext cx="684989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Software typically used:</a:t>
            </a:r>
          </a:p>
          <a:p>
            <a:pPr marL="214313" indent="-214313">
              <a:buFontTx/>
              <a:buChar char="-"/>
            </a:pPr>
            <a:r>
              <a:rPr lang="en-US" sz="1500" dirty="0" err="1"/>
              <a:t>OrthoMCL</a:t>
            </a:r>
            <a:r>
              <a:rPr lang="en-US" sz="1500" dirty="0"/>
              <a:t> (http://</a:t>
            </a:r>
            <a:r>
              <a:rPr lang="en-US" sz="1500" dirty="0" err="1"/>
              <a:t>orthomcl.org</a:t>
            </a:r>
            <a:r>
              <a:rPr lang="en-US" sz="1500" dirty="0"/>
              <a:t>/) (Li L. Genome Research 2003)</a:t>
            </a:r>
          </a:p>
          <a:p>
            <a:pPr marL="214313" indent="-214313">
              <a:buFontTx/>
              <a:buChar char="-"/>
            </a:pPr>
            <a:r>
              <a:rPr lang="en-US" sz="1500" dirty="0"/>
              <a:t>CD-HIT (http://cd-</a:t>
            </a:r>
            <a:r>
              <a:rPr lang="en-US" sz="1500" dirty="0" err="1"/>
              <a:t>hit.org</a:t>
            </a:r>
            <a:r>
              <a:rPr lang="en-US" sz="1500" dirty="0"/>
              <a:t>.) (Fu L et al Bioinformatics 2012)</a:t>
            </a:r>
          </a:p>
        </p:txBody>
      </p:sp>
    </p:spTree>
    <p:extLst>
      <p:ext uri="{BB962C8B-B14F-4D97-AF65-F5344CB8AC3E}">
        <p14:creationId xmlns:p14="http://schemas.microsoft.com/office/powerpoint/2010/main" val="128015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Allele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BLAST based:</a:t>
            </a:r>
          </a:p>
          <a:p>
            <a:pPr lvl="1"/>
            <a:r>
              <a:rPr lang="en-US" dirty="0" err="1" smtClean="0"/>
              <a:t>Blastn</a:t>
            </a:r>
            <a:r>
              <a:rPr lang="en-US" dirty="0" smtClean="0"/>
              <a:t>, </a:t>
            </a:r>
            <a:r>
              <a:rPr lang="en-US" dirty="0" err="1" smtClean="0"/>
              <a:t>blastp</a:t>
            </a:r>
            <a:r>
              <a:rPr lang="en-US" dirty="0" smtClean="0"/>
              <a:t> or </a:t>
            </a:r>
            <a:r>
              <a:rPr lang="en-US" dirty="0" err="1" smtClean="0"/>
              <a:t>blastxd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BLAST settings can change the results</a:t>
            </a:r>
          </a:p>
          <a:p>
            <a:endParaRPr lang="en-US" dirty="0"/>
          </a:p>
          <a:p>
            <a:r>
              <a:rPr lang="en-US" dirty="0" smtClean="0"/>
              <a:t>BLAST matches need to be validated by a similarity threshold and size 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7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52" y="2078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sz="3750" dirty="0"/>
              <a:t>Gene-by-gene approaches: cg/</a:t>
            </a:r>
            <a:r>
              <a:rPr lang="en-US" sz="3750" dirty="0" err="1"/>
              <a:t>wgMLST</a:t>
            </a:r>
            <a:endParaRPr lang="en-US" sz="37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74" y="1737122"/>
            <a:ext cx="8963526" cy="3918174"/>
          </a:xfrm>
        </p:spPr>
        <p:txBody>
          <a:bodyPr>
            <a:normAutofit fontScale="92500" lnSpcReduction="10000"/>
          </a:bodyPr>
          <a:lstStyle/>
          <a:p>
            <a:pPr marL="457178" lvl="1" indent="0">
              <a:buNone/>
            </a:pPr>
            <a:r>
              <a:rPr lang="en-US" sz="2250" b="1" dirty="0"/>
              <a:t>Existing databases/software : </a:t>
            </a:r>
          </a:p>
          <a:p>
            <a:pPr marL="457178" lvl="1" indent="0">
              <a:buNone/>
            </a:pPr>
            <a:endParaRPr lang="en-US" sz="2250" b="1" dirty="0"/>
          </a:p>
          <a:p>
            <a:pPr marL="457178" lvl="1" indent="0">
              <a:buNone/>
            </a:pPr>
            <a:r>
              <a:rPr lang="en-US" sz="2250" b="1" dirty="0"/>
              <a:t>Non-commercial:</a:t>
            </a:r>
          </a:p>
          <a:p>
            <a:pPr lvl="1"/>
            <a:r>
              <a:rPr lang="en-US" sz="2250" dirty="0" err="1"/>
              <a:t>BIGSdb</a:t>
            </a:r>
            <a:r>
              <a:rPr lang="en-US" sz="2250" dirty="0"/>
              <a:t> ( Jolley, K. A. &amp; Maiden, M. C. J. BMC </a:t>
            </a:r>
            <a:r>
              <a:rPr lang="en-US" sz="2250" dirty="0" err="1"/>
              <a:t>Bioinf</a:t>
            </a:r>
            <a:r>
              <a:rPr lang="en-US" sz="2250" dirty="0"/>
              <a:t> 11, 595 (2010).) – </a:t>
            </a:r>
            <a:r>
              <a:rPr lang="en-US" sz="2250" dirty="0" err="1"/>
              <a:t>www.pubmlst.org</a:t>
            </a:r>
            <a:endParaRPr lang="en-US" sz="2250" dirty="0"/>
          </a:p>
          <a:p>
            <a:pPr lvl="1"/>
            <a:r>
              <a:rPr lang="en-US" sz="2250" dirty="0" err="1"/>
              <a:t>Enterobase</a:t>
            </a:r>
            <a:r>
              <a:rPr lang="en-US" sz="2250" dirty="0"/>
              <a:t> (https://</a:t>
            </a:r>
            <a:r>
              <a:rPr lang="en-US" sz="2250" dirty="0" err="1"/>
              <a:t>enterobase.warwick.ac.uk</a:t>
            </a:r>
            <a:r>
              <a:rPr lang="en-US" sz="2250" dirty="0"/>
              <a:t>/)</a:t>
            </a:r>
          </a:p>
          <a:p>
            <a:pPr lvl="1"/>
            <a:r>
              <a:rPr lang="en-US" sz="2250" dirty="0"/>
              <a:t>GEP (Genome Profiler)  (JCM. 2015 May;53(5):1765-7)</a:t>
            </a:r>
          </a:p>
          <a:p>
            <a:pPr lvl="1"/>
            <a:endParaRPr lang="en-US" sz="2250" dirty="0"/>
          </a:p>
          <a:p>
            <a:pPr marL="342900" lvl="1" indent="0">
              <a:buNone/>
            </a:pPr>
            <a:r>
              <a:rPr lang="en-US" sz="2250" b="1" dirty="0"/>
              <a:t>Commercial:</a:t>
            </a:r>
          </a:p>
          <a:p>
            <a:pPr lvl="1"/>
            <a:r>
              <a:rPr lang="en-US" sz="2250" dirty="0" err="1"/>
              <a:t>Ridom</a:t>
            </a:r>
            <a:r>
              <a:rPr lang="en-US" sz="2250" dirty="0"/>
              <a:t> </a:t>
            </a:r>
            <a:r>
              <a:rPr lang="en-US" sz="2250" dirty="0" err="1"/>
              <a:t>Seqsphere</a:t>
            </a:r>
            <a:r>
              <a:rPr lang="en-US" sz="2250" dirty="0"/>
              <a:t>+ (</a:t>
            </a:r>
            <a:r>
              <a:rPr lang="en-US" sz="2250" dirty="0" err="1"/>
              <a:t>Ridom</a:t>
            </a:r>
            <a:r>
              <a:rPr lang="en-US" sz="2250" dirty="0"/>
              <a:t>)  </a:t>
            </a:r>
          </a:p>
          <a:p>
            <a:pPr lvl="1"/>
            <a:r>
              <a:rPr lang="en-US" sz="2250" dirty="0" err="1"/>
              <a:t>Bionumerics</a:t>
            </a:r>
            <a:r>
              <a:rPr lang="en-US" sz="2250" dirty="0"/>
              <a:t> (Applied </a:t>
            </a:r>
            <a:r>
              <a:rPr lang="en-US" sz="2250" dirty="0" err="1"/>
              <a:t>Maths</a:t>
            </a:r>
            <a:r>
              <a:rPr lang="en-US" sz="22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65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43" y="242573"/>
            <a:ext cx="8686800" cy="939546"/>
          </a:xfrm>
        </p:spPr>
        <p:txBody>
          <a:bodyPr>
            <a:noAutofit/>
          </a:bodyPr>
          <a:lstStyle/>
          <a:p>
            <a:r>
              <a:rPr lang="en-US" sz="3750" dirty="0" err="1"/>
              <a:t>chewBBACA</a:t>
            </a:r>
            <a:r>
              <a:rPr lang="en-US" sz="3750" dirty="0"/>
              <a:t>: </a:t>
            </a:r>
            <a:br>
              <a:rPr lang="en-US" sz="3750" dirty="0"/>
            </a:br>
            <a:r>
              <a:rPr lang="en-US" sz="3750" u="sng" dirty="0"/>
              <a:t>B</a:t>
            </a:r>
            <a:r>
              <a:rPr lang="en-US" sz="3750" dirty="0"/>
              <a:t>LAST score ratio </a:t>
            </a:r>
            <a:r>
              <a:rPr lang="en-US" sz="3750" u="sng" dirty="0"/>
              <a:t>B</a:t>
            </a:r>
            <a:r>
              <a:rPr lang="en-US" sz="3750" dirty="0"/>
              <a:t>ased </a:t>
            </a:r>
            <a:r>
              <a:rPr lang="en-US" sz="3750" u="sng" dirty="0"/>
              <a:t>A</a:t>
            </a:r>
            <a:r>
              <a:rPr lang="en-US" sz="3750" dirty="0"/>
              <a:t>llele </a:t>
            </a:r>
            <a:r>
              <a:rPr lang="en-US" sz="3750" u="sng" dirty="0"/>
              <a:t>C</a:t>
            </a:r>
            <a:r>
              <a:rPr lang="en-US" sz="3750" dirty="0"/>
              <a:t>alling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07" y="2069763"/>
            <a:ext cx="6858000" cy="3863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3785" y="5084680"/>
            <a:ext cx="48814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bg1"/>
                </a:solidFill>
              </a:rPr>
              <a:t>This is Chewbacca </a:t>
            </a:r>
            <a:r>
              <a:rPr lang="is-IS" sz="1350" b="1" dirty="0">
                <a:solidFill>
                  <a:schemeClr val="bg1"/>
                </a:solidFill>
              </a:rPr>
              <a:t>... </a:t>
            </a:r>
            <a:r>
              <a:rPr lang="en-US" sz="1350" b="1" dirty="0">
                <a:solidFill>
                  <a:schemeClr val="bg1"/>
                </a:solidFill>
              </a:rPr>
              <a:t>H</a:t>
            </a:r>
            <a:r>
              <a:rPr lang="is-IS" sz="1350" b="1" dirty="0">
                <a:solidFill>
                  <a:schemeClr val="bg1"/>
                </a:solidFill>
              </a:rPr>
              <a:t>e is </a:t>
            </a:r>
            <a:r>
              <a:rPr lang="is-IS" sz="3000" b="1" dirty="0">
                <a:solidFill>
                  <a:schemeClr val="bg1"/>
                </a:solidFill>
              </a:rPr>
              <a:t>chewBBACA</a:t>
            </a:r>
            <a:r>
              <a:rPr lang="is-IS" sz="1350" b="1" dirty="0">
                <a:solidFill>
                  <a:schemeClr val="bg1"/>
                </a:solidFill>
              </a:rPr>
              <a:t>’s cousin </a:t>
            </a:r>
            <a:endParaRPr lang="en-US" sz="135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3607" y="2069763"/>
            <a:ext cx="23968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>
                <a:solidFill>
                  <a:schemeClr val="bg1"/>
                </a:solidFill>
              </a:rPr>
              <a:t>Our approach </a:t>
            </a:r>
            <a:r>
              <a:rPr lang="en-US" sz="1350" b="1" dirty="0">
                <a:solidFill>
                  <a:schemeClr val="bg1"/>
                </a:solidFill>
              </a:rPr>
              <a:t>to the problem: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2" t="18245" r="27676" b="19411"/>
          <a:stretch/>
        </p:blipFill>
        <p:spPr>
          <a:xfrm rot="5400000">
            <a:off x="292052" y="3906449"/>
            <a:ext cx="1296591" cy="14866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3501" y="5350138"/>
            <a:ext cx="11118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Mickael</a:t>
            </a:r>
            <a:r>
              <a:rPr lang="en-US" sz="1350" dirty="0"/>
              <a:t> Silva</a:t>
            </a:r>
          </a:p>
        </p:txBody>
      </p:sp>
    </p:spTree>
    <p:extLst>
      <p:ext uri="{BB962C8B-B14F-4D97-AF65-F5344CB8AC3E}">
        <p14:creationId xmlns:p14="http://schemas.microsoft.com/office/powerpoint/2010/main" val="4752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396" y="297961"/>
            <a:ext cx="7886700" cy="994172"/>
          </a:xfrm>
        </p:spPr>
        <p:txBody>
          <a:bodyPr>
            <a:normAutofit/>
          </a:bodyPr>
          <a:lstStyle/>
          <a:p>
            <a:r>
              <a:rPr lang="en-US" sz="3750" dirty="0" smtClean="0"/>
              <a:t>Acknowledgments</a:t>
            </a:r>
            <a:endParaRPr lang="en-US" sz="3750" dirty="0"/>
          </a:p>
        </p:txBody>
      </p:sp>
      <p:sp>
        <p:nvSpPr>
          <p:cNvPr id="6" name="Rectangle 5"/>
          <p:cNvSpPr/>
          <p:nvPr/>
        </p:nvSpPr>
        <p:spPr>
          <a:xfrm>
            <a:off x="129396" y="1851423"/>
            <a:ext cx="72461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baseline="30000" dirty="0">
                <a:cs typeface="Andale Mono"/>
              </a:rPr>
              <a:t>INNUENDO project [GP/EFSA/AFSCO/2015/01/CT2]</a:t>
            </a:r>
            <a:endParaRPr lang="en-US" sz="3000" dirty="0">
              <a:cs typeface="Andale Mono"/>
            </a:endParaRPr>
          </a:p>
          <a:p>
            <a:pPr algn="just"/>
            <a:endParaRPr lang="en-US" sz="3000" baseline="30000" dirty="0"/>
          </a:p>
          <a:p>
            <a:pPr algn="just"/>
            <a:r>
              <a:rPr lang="en-US" sz="3000" baseline="30000" dirty="0" err="1"/>
              <a:t>BacGenTrack</a:t>
            </a:r>
            <a:r>
              <a:rPr lang="en-US" sz="3000" baseline="30000" dirty="0"/>
              <a:t> project [FCT / Scientific and Technological Research Council of Turkey (</a:t>
            </a:r>
            <a:r>
              <a:rPr lang="en-US" sz="3000" baseline="30000" dirty="0" err="1"/>
              <a:t>Türkiye</a:t>
            </a:r>
            <a:r>
              <a:rPr lang="en-US" sz="3000" baseline="30000" dirty="0"/>
              <a:t> </a:t>
            </a:r>
            <a:r>
              <a:rPr lang="en-US" sz="3000" baseline="30000" dirty="0" err="1"/>
              <a:t>Bilimsel</a:t>
            </a:r>
            <a:r>
              <a:rPr lang="en-US" sz="3000" baseline="30000" dirty="0"/>
              <a:t> </a:t>
            </a:r>
            <a:r>
              <a:rPr lang="en-US" sz="3000" baseline="30000" dirty="0" err="1"/>
              <a:t>ve</a:t>
            </a:r>
            <a:r>
              <a:rPr lang="en-US" sz="3000" baseline="30000" dirty="0"/>
              <a:t> </a:t>
            </a:r>
            <a:r>
              <a:rPr lang="en-US" sz="3000" baseline="30000" dirty="0" err="1"/>
              <a:t>Teknolojik</a:t>
            </a:r>
            <a:r>
              <a:rPr lang="en-US" sz="3000" baseline="30000" dirty="0"/>
              <a:t> </a:t>
            </a:r>
            <a:r>
              <a:rPr lang="en-US" sz="3000" baseline="30000" dirty="0" err="1"/>
              <a:t>Araştırma</a:t>
            </a:r>
            <a:r>
              <a:rPr lang="en-US" sz="3000" baseline="30000" dirty="0"/>
              <a:t> </a:t>
            </a:r>
            <a:r>
              <a:rPr lang="en-US" sz="3000" baseline="30000" dirty="0" err="1"/>
              <a:t>Kurumu</a:t>
            </a:r>
            <a:r>
              <a:rPr lang="en-US" sz="3000" baseline="30000" dirty="0"/>
              <a:t>, TÜBİTAK), TUBITAK/0004/2014]</a:t>
            </a:r>
          </a:p>
          <a:p>
            <a:pPr algn="just"/>
            <a:endParaRPr lang="en-US" sz="3000" baseline="30000" dirty="0"/>
          </a:p>
          <a:p>
            <a:pPr algn="just"/>
            <a:r>
              <a:rPr lang="en-US" sz="3000" baseline="30000" dirty="0"/>
              <a:t>ONEIDA project (LISBOA-01-0145-FEDER-016417) co-funded by FEEI - “</a:t>
            </a:r>
            <a:r>
              <a:rPr lang="en-US" sz="3000" baseline="30000" dirty="0" err="1"/>
              <a:t>Fundos</a:t>
            </a:r>
            <a:r>
              <a:rPr lang="en-US" sz="3000" baseline="30000" dirty="0"/>
              <a:t> </a:t>
            </a:r>
            <a:r>
              <a:rPr lang="en-US" sz="3000" baseline="30000" dirty="0" err="1"/>
              <a:t>Europeus</a:t>
            </a:r>
            <a:r>
              <a:rPr lang="en-US" sz="3000" baseline="30000" dirty="0"/>
              <a:t> </a:t>
            </a:r>
            <a:r>
              <a:rPr lang="en-US" sz="3000" baseline="30000" dirty="0" err="1"/>
              <a:t>Estruturais</a:t>
            </a:r>
            <a:r>
              <a:rPr lang="en-US" sz="3000" baseline="30000" dirty="0"/>
              <a:t> e de </a:t>
            </a:r>
            <a:r>
              <a:rPr lang="en-US" sz="3000" baseline="30000" dirty="0" err="1"/>
              <a:t>Investimento</a:t>
            </a:r>
            <a:r>
              <a:rPr lang="en-US" sz="3000" baseline="30000" dirty="0"/>
              <a:t>” from “</a:t>
            </a:r>
            <a:r>
              <a:rPr lang="en-US" sz="3000" baseline="30000" dirty="0" err="1"/>
              <a:t>Programa</a:t>
            </a:r>
            <a:r>
              <a:rPr lang="en-US" sz="3000" baseline="30000" dirty="0"/>
              <a:t> </a:t>
            </a:r>
            <a:r>
              <a:rPr lang="en-US" sz="3000" baseline="30000" dirty="0" err="1"/>
              <a:t>Operacional</a:t>
            </a:r>
            <a:r>
              <a:rPr lang="en-US" sz="3000" baseline="30000" dirty="0"/>
              <a:t> Regional </a:t>
            </a:r>
            <a:r>
              <a:rPr lang="en-US" sz="3000" baseline="30000" dirty="0" err="1"/>
              <a:t>Lisboa</a:t>
            </a:r>
            <a:r>
              <a:rPr lang="en-US" sz="3000" baseline="30000" dirty="0"/>
              <a:t> 2020" and by national funds from FCT - “</a:t>
            </a:r>
            <a:r>
              <a:rPr lang="en-US" sz="3000" baseline="30000" dirty="0" err="1"/>
              <a:t>Fundação</a:t>
            </a:r>
            <a:r>
              <a:rPr lang="en-US" sz="3000" baseline="30000" dirty="0"/>
              <a:t> para a </a:t>
            </a:r>
            <a:r>
              <a:rPr lang="en-US" sz="3000" baseline="30000" dirty="0" err="1"/>
              <a:t>Ciência</a:t>
            </a:r>
            <a:r>
              <a:rPr lang="en-US" sz="3000" baseline="30000" dirty="0"/>
              <a:t> e a </a:t>
            </a:r>
            <a:r>
              <a:rPr lang="en-US" sz="3000" baseline="30000" dirty="0" err="1"/>
              <a:t>Tecnologia</a:t>
            </a:r>
            <a:r>
              <a:rPr lang="en-US" sz="3000" baseline="30000" dirty="0"/>
              <a:t>”</a:t>
            </a:r>
          </a:p>
          <a:p>
            <a:pPr algn="just"/>
            <a:r>
              <a:rPr lang="en-US" sz="3000" baseline="30000" dirty="0"/>
              <a:t> </a:t>
            </a:r>
            <a:endParaRPr lang="en-US" sz="3000" dirty="0">
              <a:cs typeface="Andale Mono"/>
            </a:endParaRPr>
          </a:p>
        </p:txBody>
      </p:sp>
      <p:pic>
        <p:nvPicPr>
          <p:cNvPr id="7" name="Picture 6" descr="logo-fct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076" y="2434079"/>
            <a:ext cx="1524689" cy="919139"/>
          </a:xfrm>
          <a:prstGeom prst="rect">
            <a:avLst/>
          </a:prstGeom>
        </p:spPr>
      </p:pic>
      <p:pic>
        <p:nvPicPr>
          <p:cNvPr id="8" name="Picture 7" descr="customLogo.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10" y="1532362"/>
            <a:ext cx="2167355" cy="631514"/>
          </a:xfrm>
          <a:prstGeom prst="rect">
            <a:avLst/>
          </a:prstGeom>
        </p:spPr>
      </p:pic>
      <p:pic>
        <p:nvPicPr>
          <p:cNvPr id="9" name="Picture 8" descr="barra_co-financiamento_lisboa2020_10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42" y="4827848"/>
            <a:ext cx="3742880" cy="47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2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MLST </a:t>
            </a:r>
            <a:r>
              <a:rPr lang="en-US" dirty="0" err="1" smtClean="0"/>
              <a:t>MultiLocus</a:t>
            </a:r>
            <a:r>
              <a:rPr lang="en-US" dirty="0" smtClean="0"/>
              <a:t> Sequence Typing</a:t>
            </a: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663" y="2008517"/>
            <a:ext cx="1997761" cy="195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987" y="4071319"/>
            <a:ext cx="20449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 smtClean="0"/>
              <a:t>Streptococcus pneumoniae</a:t>
            </a:r>
            <a:endParaRPr lang="en-US" sz="1350" i="1" dirty="0"/>
          </a:p>
          <a:p>
            <a:r>
              <a:rPr lang="en-US" sz="1350" dirty="0"/>
              <a:t>housekeeping genes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042" y="2054580"/>
            <a:ext cx="133668" cy="20774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75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484" y="2212814"/>
            <a:ext cx="133668" cy="20774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75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060" y="2588496"/>
            <a:ext cx="133668" cy="20774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75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32" y="3259209"/>
            <a:ext cx="133668" cy="20774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750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1676" y="3363169"/>
            <a:ext cx="133668" cy="20774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750"/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5560" y="2430885"/>
            <a:ext cx="133668" cy="20774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750"/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2208" y="3755196"/>
            <a:ext cx="133668" cy="20774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750"/>
              <a:t>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78423" y="3145097"/>
            <a:ext cx="951923" cy="23963"/>
          </a:xfrm>
          <a:prstGeom prst="straightConnector1">
            <a:avLst/>
          </a:prstGeom>
          <a:ln w="1270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10913" y="2615551"/>
            <a:ext cx="4892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PCR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7200" y="3169060"/>
            <a:ext cx="4411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aroE</a:t>
            </a:r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40594" y="3420599"/>
            <a:ext cx="4010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gdh</a:t>
            </a:r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28270" y="3221063"/>
            <a:ext cx="3529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gki</a:t>
            </a:r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3780" y="2249101"/>
            <a:ext cx="4331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00B050"/>
                </a:solidFill>
              </a:rPr>
              <a:t>recP</a:t>
            </a:r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79518" y="2499374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spi</a:t>
            </a:r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7556" y="2328146"/>
            <a:ext cx="3642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xpt</a:t>
            </a:r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2112" y="2688579"/>
            <a:ext cx="3593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ddl</a:t>
            </a:r>
            <a:endParaRPr lang="en-US" sz="1050" dirty="0">
              <a:solidFill>
                <a:srgbClr val="00B05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296269" y="2811772"/>
            <a:ext cx="774290" cy="19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296269" y="2926072"/>
            <a:ext cx="774290" cy="19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296269" y="3040372"/>
            <a:ext cx="774290" cy="19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296269" y="3154672"/>
            <a:ext cx="774290" cy="19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296269" y="3268972"/>
            <a:ext cx="774290" cy="19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296269" y="3383272"/>
            <a:ext cx="774290" cy="19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296269" y="3497572"/>
            <a:ext cx="774290" cy="19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683413" y="3675380"/>
            <a:ext cx="0" cy="707562"/>
          </a:xfrm>
          <a:prstGeom prst="straightConnector1">
            <a:avLst/>
          </a:prstGeom>
          <a:ln w="1270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63088" y="4382942"/>
            <a:ext cx="10990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7 Sequences </a:t>
            </a:r>
            <a:endParaRPr lang="en-US" sz="135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861861" y="4875764"/>
            <a:ext cx="615742" cy="385957"/>
          </a:xfrm>
          <a:prstGeom prst="straightConnector1">
            <a:avLst/>
          </a:prstGeom>
          <a:ln w="1270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n 45"/>
          <p:cNvSpPr/>
          <p:nvPr/>
        </p:nvSpPr>
        <p:spPr>
          <a:xfrm>
            <a:off x="4833784" y="4954443"/>
            <a:ext cx="940210" cy="80353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www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79518" y="5464476"/>
            <a:ext cx="256833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</a:t>
            </a:r>
            <a:r>
              <a:rPr lang="en-US" sz="1350" dirty="0" err="1"/>
              <a:t>pubmlst.org</a:t>
            </a:r>
            <a:r>
              <a:rPr lang="en-US" sz="1350" dirty="0"/>
              <a:t>/</a:t>
            </a:r>
            <a:r>
              <a:rPr lang="en-US" sz="1350" dirty="0" err="1"/>
              <a:t>spneumoniae</a:t>
            </a:r>
            <a:r>
              <a:rPr lang="en-US" sz="1350" dirty="0"/>
              <a:t>/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6130175" y="4694566"/>
            <a:ext cx="419022" cy="468663"/>
          </a:xfrm>
          <a:prstGeom prst="straightConnector1">
            <a:avLst/>
          </a:prstGeom>
          <a:ln w="1270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882181" y="5095098"/>
            <a:ext cx="17923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Retrieve alleles and ST</a:t>
            </a:r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2729361" y="1980599"/>
          <a:ext cx="3255584" cy="563880"/>
        </p:xfrm>
        <a:graphic>
          <a:graphicData uri="http://schemas.openxmlformats.org/drawingml/2006/table">
            <a:tbl>
              <a:tblPr/>
              <a:tblGrid>
                <a:gridCol w="406948"/>
                <a:gridCol w="406948"/>
                <a:gridCol w="406948"/>
                <a:gridCol w="406948"/>
                <a:gridCol w="406948"/>
                <a:gridCol w="406948"/>
                <a:gridCol w="406948"/>
                <a:gridCol w="406948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ST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FFFFFF"/>
                          </a:solidFill>
                          <a:effectLst/>
                        </a:rPr>
                        <a:t>aroE</a:t>
                      </a:r>
                      <a:endParaRPr lang="en-US" sz="11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FFFFFF"/>
                          </a:solidFill>
                          <a:effectLst/>
                        </a:rPr>
                        <a:t>gdh</a:t>
                      </a:r>
                      <a:endParaRPr lang="en-US" sz="11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FFFFFF"/>
                          </a:solidFill>
                          <a:effectLst/>
                        </a:rPr>
                        <a:t>gki</a:t>
                      </a:r>
                      <a:endParaRPr lang="en-US" sz="11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FFFFFF"/>
                          </a:solidFill>
                          <a:effectLst/>
                        </a:rPr>
                        <a:t>recP</a:t>
                      </a:r>
                      <a:endParaRPr lang="en-US" sz="11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FFFFFF"/>
                          </a:solidFill>
                          <a:effectLst/>
                        </a:rPr>
                        <a:t>spi</a:t>
                      </a:r>
                      <a:endParaRPr lang="en-US" sz="11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FFFFFF"/>
                          </a:solidFill>
                          <a:effectLst/>
                        </a:rPr>
                        <a:t>xpt</a:t>
                      </a:r>
                      <a:endParaRPr lang="en-US" sz="11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FFFFFF"/>
                          </a:solidFill>
                          <a:effectLst/>
                        </a:rPr>
                        <a:t>ddl</a:t>
                      </a:r>
                      <a:endParaRPr lang="en-US" sz="11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90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00BB"/>
                          </a:solidFill>
                          <a:effectLst/>
                          <a:hlinkClick r:id="rId3"/>
                        </a:rPr>
                        <a:t>156</a:t>
                      </a:r>
                      <a:endParaRPr lang="en-US" sz="1400">
                        <a:effectLst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effectLst/>
                        </a:rPr>
                        <a:t>11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10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FF"/>
                    </a:solidFill>
                  </a:tcPr>
                </a:tc>
              </a:tr>
            </a:tbl>
          </a:graphicData>
        </a:graphic>
      </p:graphicFrame>
      <p:grpSp>
        <p:nvGrpSpPr>
          <p:cNvPr id="73" name="Group 72"/>
          <p:cNvGrpSpPr/>
          <p:nvPr/>
        </p:nvGrpSpPr>
        <p:grpSpPr>
          <a:xfrm>
            <a:off x="6246979" y="2008516"/>
            <a:ext cx="2739629" cy="2805792"/>
            <a:chOff x="8732262" y="1535021"/>
            <a:chExt cx="3652838" cy="374105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2262" y="1535021"/>
              <a:ext cx="3652838" cy="35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8936357" y="2618989"/>
              <a:ext cx="229587" cy="33855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37965" y="3884397"/>
              <a:ext cx="178224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750"/>
                <a:t>?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314543" y="3686018"/>
              <a:ext cx="58819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rgbClr val="00B050"/>
                  </a:solidFill>
                </a:rPr>
                <a:t>aroE</a:t>
              </a:r>
              <a:endParaRPr 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0208084" y="4393146"/>
              <a:ext cx="534763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rgbClr val="00B050"/>
                  </a:solidFill>
                </a:rPr>
                <a:t>gdh</a:t>
              </a:r>
              <a:endParaRPr 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1320870" y="3767224"/>
              <a:ext cx="470643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>
                  <a:solidFill>
                    <a:srgbClr val="00B050"/>
                  </a:solidFill>
                </a:rPr>
                <a:t>gki</a:t>
              </a:r>
              <a:endParaRPr 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0280518" y="1930528"/>
              <a:ext cx="577509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>
                  <a:solidFill>
                    <a:srgbClr val="00B050"/>
                  </a:solidFill>
                </a:rPr>
                <a:t>recP</a:t>
              </a:r>
              <a:endParaRPr 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338472" y="2463612"/>
              <a:ext cx="455680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rgbClr val="00B050"/>
                  </a:solidFill>
                </a:rPr>
                <a:t>spi</a:t>
              </a:r>
              <a:endParaRPr 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579198" y="2176276"/>
              <a:ext cx="485603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>
                  <a:solidFill>
                    <a:srgbClr val="00B050"/>
                  </a:solidFill>
                </a:rPr>
                <a:t>xpt</a:t>
              </a:r>
              <a:endParaRPr 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239311" y="2742686"/>
              <a:ext cx="47919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>
                  <a:solidFill>
                    <a:srgbClr val="00B050"/>
                  </a:solidFill>
                </a:rPr>
                <a:t>ddl</a:t>
              </a:r>
              <a:endParaRPr 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464405" y="1897070"/>
              <a:ext cx="229587" cy="33855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00B050"/>
                  </a:solidFill>
                </a:rPr>
                <a:t>8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329094" y="1622752"/>
              <a:ext cx="229587" cy="33855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rgbClr val="00B050"/>
                  </a:solidFill>
                </a:rPr>
                <a:t>1</a:t>
              </a:r>
              <a:endParaRPr 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729956" y="2330165"/>
              <a:ext cx="229587" cy="33855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rgbClr val="00B050"/>
                  </a:solidFill>
                </a:rPr>
                <a:t>6</a:t>
              </a:r>
              <a:endParaRPr 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009725" y="3839906"/>
              <a:ext cx="229587" cy="33855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rgbClr val="00B050"/>
                  </a:solidFill>
                </a:rPr>
                <a:t>7</a:t>
              </a:r>
              <a:endParaRPr 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214300" y="4722080"/>
              <a:ext cx="415337" cy="55399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rgbClr val="00B050"/>
                  </a:solidFill>
                </a:rPr>
                <a:t>11</a:t>
              </a:r>
              <a:endParaRPr 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717960" y="4007508"/>
              <a:ext cx="415337" cy="55399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rgbClr val="00B050"/>
                  </a:solidFill>
                </a:rPr>
                <a:t>10</a:t>
              </a:r>
              <a:endParaRPr 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086911" y="3005468"/>
              <a:ext cx="91093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/>
                <a:t>ST 156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839030" y="3800043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Sanger</a:t>
            </a:r>
          </a:p>
          <a:p>
            <a:r>
              <a:rPr lang="en-US" sz="1200" dirty="0"/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18062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2" grpId="0"/>
      <p:bldP spid="46" grpId="0" animBg="1"/>
      <p:bldP spid="47" grpId="0"/>
      <p:bldP spid="50" grpId="0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xMLST</a:t>
            </a:r>
            <a:r>
              <a:rPr lang="en-US" dirty="0" smtClean="0"/>
              <a:t>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5" y="1853233"/>
            <a:ext cx="8170787" cy="47198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195" y="5971479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 smtClean="0">
                <a:latin typeface="Helvetica" charset="0"/>
              </a:rPr>
              <a:t>Maiden</a:t>
            </a:r>
            <a:r>
              <a:rPr lang="en-US" sz="1350" dirty="0">
                <a:latin typeface="Helvetica" charset="0"/>
              </a:rPr>
              <a:t>, M. C. J. </a:t>
            </a:r>
            <a:r>
              <a:rPr lang="en-US" sz="1350" i="1" dirty="0">
                <a:latin typeface="Helvetica" charset="0"/>
              </a:rPr>
              <a:t>et al.</a:t>
            </a:r>
            <a:r>
              <a:rPr lang="en-US" sz="1350" dirty="0">
                <a:latin typeface="Helvetica" charset="0"/>
              </a:rPr>
              <a:t> MLST revisited: the gene-by-gene approach to bacterial genomics. </a:t>
            </a:r>
            <a:r>
              <a:rPr lang="en-US" sz="1350" i="1" dirty="0">
                <a:latin typeface="Helvetica" charset="0"/>
              </a:rPr>
              <a:t>Nat Rev Micro</a:t>
            </a:r>
            <a:r>
              <a:rPr lang="en-US" sz="1350" dirty="0">
                <a:latin typeface="Helvetica" charset="0"/>
              </a:rPr>
              <a:t> </a:t>
            </a:r>
            <a:r>
              <a:rPr lang="en-US" sz="1350" b="1" dirty="0">
                <a:latin typeface="Helvetica" charset="0"/>
              </a:rPr>
              <a:t>11,</a:t>
            </a:r>
            <a:r>
              <a:rPr lang="en-US" sz="1350" dirty="0">
                <a:latin typeface="Helvetica" charset="0"/>
              </a:rPr>
              <a:t> 728–736 (2013).</a:t>
            </a:r>
          </a:p>
        </p:txBody>
      </p:sp>
    </p:spTree>
    <p:extLst>
      <p:ext uri="{BB962C8B-B14F-4D97-AF65-F5344CB8AC3E}">
        <p14:creationId xmlns:p14="http://schemas.microsoft.com/office/powerpoint/2010/main" val="9967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MLST vs cg/</a:t>
            </a:r>
            <a:r>
              <a:rPr lang="en-US" dirty="0" err="1" smtClean="0"/>
              <a:t>wgMLST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685525"/>
            <a:ext cx="508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MLST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08491"/>
            <a:ext cx="8229600" cy="4625609"/>
          </a:xfrm>
        </p:spPr>
        <p:txBody>
          <a:bodyPr/>
          <a:lstStyle/>
          <a:p>
            <a:r>
              <a:rPr lang="en-US" dirty="0" smtClean="0"/>
              <a:t>MLST – based on internal fragments of  seven* housekeeping genes (~400-700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3830" y="6488668"/>
            <a:ext cx="411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*in the great majority of current schemas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2200" y="2882900"/>
            <a:ext cx="55753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Housekeeping gene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32100" y="3454400"/>
            <a:ext cx="3187700" cy="4572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MLST locus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3035" y="4381500"/>
            <a:ext cx="6847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Housekeeping genes : Present in all the strains </a:t>
            </a:r>
          </a:p>
          <a:p>
            <a:r>
              <a:rPr lang="en-US" sz="2400" dirty="0" smtClean="0"/>
              <a:t>Locus Size : based on the PCR product size limitation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68285" y="5382399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scale up to </a:t>
            </a:r>
            <a:r>
              <a:rPr lang="en-US" smtClean="0"/>
              <a:t>use draft genome data?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9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MLST vs </a:t>
            </a:r>
            <a:r>
              <a:rPr lang="en-US" dirty="0" err="1" smtClean="0"/>
              <a:t>cgMLST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6681" y="1869435"/>
            <a:ext cx="1229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/>
              <a:t>MLST </a:t>
            </a:r>
            <a:endParaRPr lang="en-US" sz="3000" b="1"/>
          </a:p>
        </p:txBody>
      </p:sp>
      <p:sp>
        <p:nvSpPr>
          <p:cNvPr id="7" name="TextBox 6"/>
          <p:cNvSpPr txBox="1"/>
          <p:nvPr/>
        </p:nvSpPr>
        <p:spPr>
          <a:xfrm>
            <a:off x="5835747" y="1869435"/>
            <a:ext cx="16113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cgMLST</a:t>
            </a:r>
            <a:r>
              <a:rPr lang="en-US" sz="3000" b="1" dirty="0" smtClean="0"/>
              <a:t> </a:t>
            </a:r>
            <a:endParaRPr lang="en-US" sz="3000" b="1" dirty="0"/>
          </a:p>
        </p:txBody>
      </p:sp>
      <p:sp>
        <p:nvSpPr>
          <p:cNvPr id="8" name="Rectangle 7"/>
          <p:cNvSpPr/>
          <p:nvPr/>
        </p:nvSpPr>
        <p:spPr>
          <a:xfrm>
            <a:off x="501273" y="3319045"/>
            <a:ext cx="12570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Locus </a:t>
            </a:r>
            <a:endParaRPr lang="en-US" sz="2000" smtClean="0"/>
          </a:p>
          <a:p>
            <a:r>
              <a:rPr lang="en-US" sz="2000" dirty="0" smtClean="0"/>
              <a:t>definition 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53794" y="2500059"/>
            <a:ext cx="771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# loci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455217" y="4893939"/>
            <a:ext cx="12057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Allele </a:t>
            </a:r>
          </a:p>
          <a:p>
            <a:r>
              <a:rPr lang="en-US" sz="2000" dirty="0" smtClean="0"/>
              <a:t>definition</a:t>
            </a:r>
            <a:endParaRPr lang="en-US" sz="2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95422" y="3067265"/>
            <a:ext cx="83913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5422" y="4642159"/>
            <a:ext cx="83913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97088" y="1869435"/>
            <a:ext cx="0" cy="41796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852011" y="1869434"/>
            <a:ext cx="0" cy="41796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686800" y="2049883"/>
            <a:ext cx="0" cy="41796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5422" y="2423433"/>
            <a:ext cx="83913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67431" y="2498588"/>
            <a:ext cx="293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mtClean="0"/>
              <a:t>7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5362251" y="2551385"/>
            <a:ext cx="2814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Variable:  depends on species  and algorithm and parameters used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2346675" y="3340780"/>
            <a:ext cx="24266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internal fragments of  </a:t>
            </a:r>
            <a:r>
              <a:rPr lang="en-US" dirty="0" smtClean="0"/>
              <a:t>house keeping genes, defined by primers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022938" y="3180146"/>
            <a:ext cx="33251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Coding Sequences (CDS)  or gene fragments. No warranties on total recovery of loci due to experimental  bias. Present in the majority of strains (95% ? )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171236" y="4802793"/>
            <a:ext cx="2602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Sequence that matches a first allele in length and aligns to it. No similarity check performed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51143" y="4901412"/>
            <a:ext cx="30969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Sequence that passes a blast similarity threshold and a size threshold. Depends on the algorithm, locus definition and parameters.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260903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sz="3750" dirty="0"/>
              <a:t>Gene-by-gene approaches: cg/</a:t>
            </a:r>
            <a:r>
              <a:rPr lang="en-US" sz="3750" dirty="0" err="1"/>
              <a:t>wgMLST</a:t>
            </a:r>
            <a:endParaRPr lang="en-US" sz="37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74" y="1851422"/>
            <a:ext cx="8963526" cy="3918174"/>
          </a:xfrm>
        </p:spPr>
        <p:txBody>
          <a:bodyPr>
            <a:normAutofit/>
          </a:bodyPr>
          <a:lstStyle/>
          <a:p>
            <a:pPr lvl="1"/>
            <a:endParaRPr lang="en-US" sz="4000" dirty="0" smtClean="0"/>
          </a:p>
          <a:p>
            <a:pPr lvl="1"/>
            <a:r>
              <a:rPr lang="is-IS" sz="4000" b="1" dirty="0" smtClean="0"/>
              <a:t>What </a:t>
            </a:r>
            <a:r>
              <a:rPr lang="is-IS" sz="4000" b="1" dirty="0"/>
              <a:t>is a </a:t>
            </a:r>
            <a:r>
              <a:rPr lang="is-IS" sz="4000" b="1" dirty="0" smtClean="0"/>
              <a:t>wgMLST or a cgMLST schema?</a:t>
            </a:r>
          </a:p>
          <a:p>
            <a:pPr lvl="2"/>
            <a:r>
              <a:rPr lang="is-IS" sz="4000" b="1" dirty="0" smtClean="0"/>
              <a:t>What </a:t>
            </a:r>
            <a:r>
              <a:rPr lang="is-IS" sz="4000" b="1" dirty="0"/>
              <a:t>is a </a:t>
            </a:r>
            <a:r>
              <a:rPr lang="is-IS" sz="4000" b="1" dirty="0" smtClean="0"/>
              <a:t>locus</a:t>
            </a:r>
            <a:r>
              <a:rPr lang="is-IS" sz="4000" b="1" dirty="0"/>
              <a:t>? </a:t>
            </a:r>
            <a:endParaRPr lang="is-IS" sz="4000" b="1" dirty="0" smtClean="0"/>
          </a:p>
          <a:p>
            <a:pPr lvl="2"/>
            <a:r>
              <a:rPr lang="is-IS" sz="4000" b="1" dirty="0" smtClean="0"/>
              <a:t>What </a:t>
            </a:r>
            <a:r>
              <a:rPr lang="is-IS" sz="4000" b="1" dirty="0"/>
              <a:t>is an allele ? </a:t>
            </a:r>
            <a:endParaRPr lang="en-US" sz="4000" b="1" dirty="0"/>
          </a:p>
          <a:p>
            <a:pPr lvl="1"/>
            <a:endParaRPr lang="en-US" sz="4000" dirty="0" smtClean="0"/>
          </a:p>
          <a:p>
            <a:pPr lvl="1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3278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wgMLST</a:t>
            </a:r>
            <a:r>
              <a:rPr lang="en-US" dirty="0" smtClean="0"/>
              <a:t> schemas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69146" y="1945894"/>
            <a:ext cx="7029908" cy="3807791"/>
            <a:chOff x="1840775" y="2147954"/>
            <a:chExt cx="4883200" cy="2409962"/>
          </a:xfrm>
        </p:grpSpPr>
        <p:sp>
          <p:nvSpPr>
            <p:cNvPr id="18" name="TextBox 17"/>
            <p:cNvSpPr txBox="1"/>
            <p:nvPr/>
          </p:nvSpPr>
          <p:spPr>
            <a:xfrm>
              <a:off x="1840776" y="2428264"/>
              <a:ext cx="72648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52903" y="2804270"/>
              <a:ext cx="73770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40775" y="3163882"/>
              <a:ext cx="72808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61521" y="3522217"/>
              <a:ext cx="7393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4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73649" y="3898222"/>
              <a:ext cx="73289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5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601445" y="425783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25051" y="425783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448657" y="425783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872263" y="425783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95869" y="425783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719475" y="425783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43081" y="425783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566687" y="425783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990293" y="425783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413902" y="425783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61521" y="4257834"/>
              <a:ext cx="74090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6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595718" y="3896088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442930" y="3896088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866536" y="3896088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290142" y="3896088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713748" y="3896088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560960" y="3896088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984566" y="3896088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408175" y="3896088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601445" y="3561072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25051" y="3561072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448657" y="3561072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872263" y="3561072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295869" y="3561072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719475" y="3561072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143081" y="3561072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566687" y="3561072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990293" y="3561072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413902" y="3561072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605348" y="323855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452560" y="323855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299772" y="323855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23378" y="323855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570590" y="323855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994196" y="323855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417805" y="323855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599621" y="2876806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446833" y="2876806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870439" y="2876806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294045" y="2876806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141257" y="2876806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564863" y="2876806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988469" y="2876806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412078" y="2876806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605348" y="2541790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452560" y="2541790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876166" y="2541790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299772" y="2541790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723378" y="2541790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146984" y="2541790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570590" y="2541790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994196" y="2541790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417805" y="2541790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603714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L0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027320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L1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450926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L2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874532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L3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298138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L4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721744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L5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145350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L6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568956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L7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992562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L8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416171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L9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 rot="16200000">
            <a:off x="69435" y="367339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Genomes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Genomes and Loci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0843" y="1824397"/>
            <a:ext cx="7894037" cy="3788612"/>
            <a:chOff x="1726204" y="2147954"/>
            <a:chExt cx="5249629" cy="2387601"/>
          </a:xfrm>
        </p:grpSpPr>
        <p:sp>
          <p:nvSpPr>
            <p:cNvPr id="18" name="TextBox 17"/>
            <p:cNvSpPr txBox="1"/>
            <p:nvPr/>
          </p:nvSpPr>
          <p:spPr>
            <a:xfrm>
              <a:off x="1726204" y="2405904"/>
              <a:ext cx="72648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38332" y="2781910"/>
              <a:ext cx="73770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26204" y="3141521"/>
              <a:ext cx="72808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46949" y="3499856"/>
              <a:ext cx="7393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4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759077" y="3875862"/>
              <a:ext cx="73289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5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486874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485795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908849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68508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398863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89249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661827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44722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268328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691937" y="423547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746950" y="4235473"/>
              <a:ext cx="74090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Strain 6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481146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903122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862780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393135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283522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838994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262600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686209" y="3873727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486874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485795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908849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68508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398863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289249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661827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844722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268328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91937" y="3538711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490777" y="321619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912752" y="321619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402766" y="321619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293152" y="321619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848625" y="321619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272231" y="321619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695840" y="3216193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485049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907025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866683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97038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660002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842897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266503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4690112" y="2854445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490777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912752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872411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402766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293152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665730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848625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272231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695840" y="2519429"/>
              <a:ext cx="306170" cy="238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95077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936788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L1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414714" y="2157007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L2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847373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L3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298138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L4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721744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L5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507488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L6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849604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L7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309431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L8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669663" y="2147954"/>
              <a:ext cx="306170" cy="2381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89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15757</TotalTime>
  <Words>813</Words>
  <Application>Microsoft Macintosh PowerPoint</Application>
  <PresentationFormat>On-screen Show (4:3)</PresentationFormat>
  <Paragraphs>236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Andale Mono</vt:lpstr>
      <vt:lpstr>Arial</vt:lpstr>
      <vt:lpstr>Arial Black</vt:lpstr>
      <vt:lpstr>Calibri</vt:lpstr>
      <vt:lpstr>Corbel</vt:lpstr>
      <vt:lpstr>Helvetica</vt:lpstr>
      <vt:lpstr>Wingdings</vt:lpstr>
      <vt:lpstr>Wingdings 2</vt:lpstr>
      <vt:lpstr>Wingdings 3</vt:lpstr>
      <vt:lpstr>Module</vt:lpstr>
      <vt:lpstr>PowerPoint Presentation</vt:lpstr>
      <vt:lpstr>MLST MultiLocus Sequence Typing</vt:lpstr>
      <vt:lpstr>xMLST hierarchy</vt:lpstr>
      <vt:lpstr>MLST vs cg/wgMLST</vt:lpstr>
      <vt:lpstr>MLST technique</vt:lpstr>
      <vt:lpstr>MLST vs cgMLST</vt:lpstr>
      <vt:lpstr>Gene-by-gene approaches: cg/wgMLST</vt:lpstr>
      <vt:lpstr>wgMLST schemas</vt:lpstr>
      <vt:lpstr>Genomes and Loci </vt:lpstr>
      <vt:lpstr>Genomes and Loci </vt:lpstr>
      <vt:lpstr>Defining Loci in a Schema</vt:lpstr>
      <vt:lpstr>Gene-by-gene approaches : Challenges</vt:lpstr>
      <vt:lpstr>Allele calling</vt:lpstr>
      <vt:lpstr>Gene-by-gene approaches: cg/wgMLST</vt:lpstr>
      <vt:lpstr>chewBBACA:  BLAST score ratio Based Allele Calling</vt:lpstr>
      <vt:lpstr>Acknowledgments</vt:lpstr>
    </vt:vector>
  </TitlesOfParts>
  <Company>Faculdade de Medicina, Universidade de Lisboa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Genome MLST:  the challenge of consistency. </dc:title>
  <dc:creator>João Carriço</dc:creator>
  <cp:lastModifiedBy>João André Nogueira Custódio Carriço</cp:lastModifiedBy>
  <cp:revision>382</cp:revision>
  <dcterms:created xsi:type="dcterms:W3CDTF">2014-05-10T18:58:09Z</dcterms:created>
  <dcterms:modified xsi:type="dcterms:W3CDTF">2017-12-13T07:22:24Z</dcterms:modified>
</cp:coreProperties>
</file>